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77" r:id="rId4"/>
    <p:sldId id="258" r:id="rId5"/>
    <p:sldId id="272" r:id="rId6"/>
    <p:sldId id="271" r:id="rId7"/>
    <p:sldId id="260" r:id="rId8"/>
    <p:sldId id="263" r:id="rId9"/>
    <p:sldId id="276" r:id="rId10"/>
    <p:sldId id="273" r:id="rId11"/>
    <p:sldId id="269" r:id="rId12"/>
    <p:sldId id="270"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26967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75226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457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79866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612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09043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64780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80263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04844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9FDF7E3-2CE0-4C98-B763-5425AF26A680}" type="datetimeFigureOut">
              <a:rPr lang="nl-NL" smtClean="0"/>
              <a:t>6-8-2023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3173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93321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9FDF7E3-2CE0-4C98-B763-5425AF26A680}" type="datetimeFigureOut">
              <a:rPr lang="nl-NL" smtClean="0"/>
              <a:t>6-8-2023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79703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9FDF7E3-2CE0-4C98-B763-5425AF26A680}" type="datetimeFigureOut">
              <a:rPr lang="nl-NL" smtClean="0"/>
              <a:t>6-8-2023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148647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F7E3-2CE0-4C98-B763-5425AF26A680}" type="datetimeFigureOut">
              <a:rPr lang="nl-NL" smtClean="0"/>
              <a:t>6-8-2023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216530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Tree>
    <p:extLst>
      <p:ext uri="{BB962C8B-B14F-4D97-AF65-F5344CB8AC3E}">
        <p14:creationId xmlns:p14="http://schemas.microsoft.com/office/powerpoint/2010/main" val="345801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4DFEFFC-EBCE-45EF-8FC4-91FDE701A441}" type="slidenum">
              <a:rPr lang="nl-NL" smtClean="0"/>
              <a:t>‹nr.›</a:t>
            </a:fld>
            <a:endParaRPr lang="nl-NL"/>
          </a:p>
        </p:txBody>
      </p:sp>
      <p:sp>
        <p:nvSpPr>
          <p:cNvPr id="5" name="Date Placeholder 4"/>
          <p:cNvSpPr>
            <a:spLocks noGrp="1"/>
          </p:cNvSpPr>
          <p:nvPr>
            <p:ph type="dt" sz="half" idx="10"/>
          </p:nvPr>
        </p:nvSpPr>
        <p:spPr/>
        <p:txBody>
          <a:bodyPr/>
          <a:lstStyle/>
          <a:p>
            <a:fld id="{59FDF7E3-2CE0-4C98-B763-5425AF26A680}" type="datetimeFigureOut">
              <a:rPr lang="nl-NL" smtClean="0"/>
              <a:t>6-8-2023</a:t>
            </a:fld>
            <a:endParaRPr lang="nl-NL"/>
          </a:p>
        </p:txBody>
      </p:sp>
    </p:spTree>
    <p:extLst>
      <p:ext uri="{BB962C8B-B14F-4D97-AF65-F5344CB8AC3E}">
        <p14:creationId xmlns:p14="http://schemas.microsoft.com/office/powerpoint/2010/main" val="271097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FDF7E3-2CE0-4C98-B763-5425AF26A680}" type="datetimeFigureOut">
              <a:rPr lang="nl-NL" smtClean="0"/>
              <a:t>6-8-2023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DFEFFC-EBCE-45EF-8FC4-91FDE701A441}" type="slidenum">
              <a:rPr lang="nl-NL" smtClean="0"/>
              <a:t>‹nr.›</a:t>
            </a:fld>
            <a:endParaRPr lang="nl-NL"/>
          </a:p>
        </p:txBody>
      </p:sp>
    </p:spTree>
    <p:extLst>
      <p:ext uri="{BB962C8B-B14F-4D97-AF65-F5344CB8AC3E}">
        <p14:creationId xmlns:p14="http://schemas.microsoft.com/office/powerpoint/2010/main" val="2720298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8PsUxxDum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0606" y="536988"/>
            <a:ext cx="7766936" cy="1646302"/>
          </a:xfrm>
        </p:spPr>
        <p:txBody>
          <a:bodyPr/>
          <a:lstStyle/>
          <a:p>
            <a:pPr algn="l"/>
            <a:r>
              <a:rPr lang="nl-NL" dirty="0"/>
              <a:t>Zelfmanagement</a:t>
            </a:r>
          </a:p>
        </p:txBody>
      </p:sp>
      <p:sp>
        <p:nvSpPr>
          <p:cNvPr id="3" name="Ondertitel 2"/>
          <p:cNvSpPr>
            <a:spLocks noGrp="1"/>
          </p:cNvSpPr>
          <p:nvPr>
            <p:ph type="subTitle" idx="1"/>
          </p:nvPr>
        </p:nvSpPr>
        <p:spPr>
          <a:xfrm>
            <a:off x="1150606" y="2338270"/>
            <a:ext cx="7766936" cy="1096899"/>
          </a:xfrm>
        </p:spPr>
        <p:txBody>
          <a:bodyPr/>
          <a:lstStyle/>
          <a:p>
            <a:pPr algn="l"/>
            <a:r>
              <a:rPr lang="nl-NL" dirty="0"/>
              <a:t>Deel 3: </a:t>
            </a:r>
            <a:r>
              <a:rPr lang="nl-NL" dirty="0" err="1"/>
              <a:t>Serious</a:t>
            </a:r>
            <a:r>
              <a:rPr lang="nl-NL" dirty="0"/>
              <a:t> </a:t>
            </a:r>
            <a:r>
              <a:rPr lang="nl-NL" dirty="0" err="1"/>
              <a:t>soaps</a:t>
            </a:r>
            <a:r>
              <a:rPr lang="nl-NL" dirty="0"/>
              <a:t> over ouderen</a:t>
            </a:r>
          </a:p>
          <a:p>
            <a:pPr algn="l"/>
            <a:r>
              <a:rPr lang="nl-NL" dirty="0"/>
              <a:t>Verzorgenden</a:t>
            </a:r>
          </a:p>
        </p:txBody>
      </p:sp>
      <p:pic>
        <p:nvPicPr>
          <p:cNvPr id="4" name="Afbeelding 3"/>
          <p:cNvPicPr>
            <a:picLocks noChangeAspect="1"/>
          </p:cNvPicPr>
          <p:nvPr/>
        </p:nvPicPr>
        <p:blipFill>
          <a:blip r:embed="rId2"/>
          <a:stretch>
            <a:fillRect/>
          </a:stretch>
        </p:blipFill>
        <p:spPr>
          <a:xfrm>
            <a:off x="1472340" y="3533455"/>
            <a:ext cx="5563892" cy="2566638"/>
          </a:xfrm>
          <a:prstGeom prst="rect">
            <a:avLst/>
          </a:prstGeom>
        </p:spPr>
      </p:pic>
    </p:spTree>
    <p:extLst>
      <p:ext uri="{BB962C8B-B14F-4D97-AF65-F5344CB8AC3E}">
        <p14:creationId xmlns:p14="http://schemas.microsoft.com/office/powerpoint/2010/main" val="312018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 van zelfmanagement ondersteuning</a:t>
            </a:r>
          </a:p>
        </p:txBody>
      </p:sp>
      <p:sp>
        <p:nvSpPr>
          <p:cNvPr id="3" name="Tijdelijke aanduiding voor inhoud 2"/>
          <p:cNvSpPr>
            <a:spLocks noGrp="1"/>
          </p:cNvSpPr>
          <p:nvPr>
            <p:ph idx="1"/>
          </p:nvPr>
        </p:nvSpPr>
        <p:spPr/>
        <p:txBody>
          <a:bodyPr>
            <a:normAutofit/>
          </a:bodyPr>
          <a:lstStyle/>
          <a:p>
            <a:pPr marL="0" indent="0">
              <a:buNone/>
            </a:pPr>
            <a:r>
              <a:rPr lang="nl-NL" dirty="0"/>
              <a:t>Uitkomsten van verbeterd zelfmanagement en samen beslissen kunnen zijn:</a:t>
            </a:r>
          </a:p>
          <a:p>
            <a:pPr>
              <a:buFont typeface="Wingdings" panose="05000000000000000000" pitchFamily="2" charset="2"/>
              <a:buChar char="Ø"/>
            </a:pPr>
            <a:r>
              <a:rPr lang="nl-NL" dirty="0"/>
              <a:t>Verbeterde lab waarden</a:t>
            </a:r>
          </a:p>
          <a:p>
            <a:pPr>
              <a:buFont typeface="Wingdings" panose="05000000000000000000" pitchFamily="2" charset="2"/>
              <a:buChar char="Ø"/>
            </a:pPr>
            <a:r>
              <a:rPr lang="nl-NL" dirty="0"/>
              <a:t>Vermindering van symptomen zoals ervaren door de patiënt</a:t>
            </a:r>
          </a:p>
          <a:p>
            <a:pPr>
              <a:buFont typeface="Wingdings" panose="05000000000000000000" pitchFamily="2" charset="2"/>
              <a:buChar char="Ø"/>
            </a:pPr>
            <a:r>
              <a:rPr lang="nl-NL" dirty="0"/>
              <a:t>Verbeterd functioneren zoals ervaren door patiënt</a:t>
            </a:r>
          </a:p>
          <a:p>
            <a:pPr>
              <a:buFont typeface="Wingdings" panose="05000000000000000000" pitchFamily="2" charset="2"/>
              <a:buChar char="Ø"/>
            </a:pPr>
            <a:r>
              <a:rPr lang="nl-NL" dirty="0"/>
              <a:t>Betere psychologisch welzijn</a:t>
            </a:r>
          </a:p>
          <a:p>
            <a:pPr>
              <a:buFont typeface="Wingdings" panose="05000000000000000000" pitchFamily="2" charset="2"/>
              <a:buChar char="Ø"/>
            </a:pPr>
            <a:r>
              <a:rPr lang="nl-NL" dirty="0"/>
              <a:t>Beter kwaliteit van leven</a:t>
            </a:r>
          </a:p>
          <a:p>
            <a:pPr>
              <a:buFont typeface="Wingdings" panose="05000000000000000000" pitchFamily="2" charset="2"/>
              <a:buChar char="Ø"/>
            </a:pPr>
            <a:r>
              <a:rPr lang="nl-NL" dirty="0"/>
              <a:t>Verbeterd gezondheidsgedrag van patiënten zoals bewegen, voeding of preventief</a:t>
            </a:r>
          </a:p>
          <a:p>
            <a:pPr>
              <a:buFont typeface="Wingdings" panose="05000000000000000000" pitchFamily="2" charset="2"/>
              <a:buChar char="Ø"/>
            </a:pPr>
            <a:r>
              <a:rPr lang="nl-NL" dirty="0"/>
              <a:t>Verminderd zorggebruik zoals ziekenhuisbezoek, medicatie en (para)medische consulten. </a:t>
            </a:r>
          </a:p>
          <a:p>
            <a:endParaRPr lang="nl-NL" dirty="0"/>
          </a:p>
        </p:txBody>
      </p:sp>
    </p:spTree>
    <p:extLst>
      <p:ext uri="{BB962C8B-B14F-4D97-AF65-F5344CB8AC3E}">
        <p14:creationId xmlns:p14="http://schemas.microsoft.com/office/powerpoint/2010/main" val="37412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dirty="0"/>
              <a:t>Observatie en rapportage</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De volgende factoren zijn van belang </a:t>
            </a:r>
          </a:p>
          <a:p>
            <a:pPr marL="0" indent="0">
              <a:buNone/>
            </a:pPr>
            <a:r>
              <a:rPr lang="nl-NL" dirty="0"/>
              <a:t>-	Cognitieve problemen</a:t>
            </a:r>
          </a:p>
          <a:p>
            <a:pPr marL="0" indent="0">
              <a:buNone/>
            </a:pPr>
            <a:r>
              <a:rPr lang="nl-NL" dirty="0"/>
              <a:t>-	Mate van begrip</a:t>
            </a:r>
          </a:p>
          <a:p>
            <a:pPr marL="0" indent="0">
              <a:buNone/>
            </a:pPr>
            <a:r>
              <a:rPr lang="nl-NL" dirty="0"/>
              <a:t>-	Lichamelijke klachten</a:t>
            </a:r>
          </a:p>
          <a:p>
            <a:pPr marL="0" indent="0">
              <a:buNone/>
            </a:pPr>
            <a:r>
              <a:rPr lang="nl-NL" dirty="0"/>
              <a:t>-	Culturele aspecten</a:t>
            </a:r>
          </a:p>
          <a:p>
            <a:pPr marL="0" indent="0">
              <a:buNone/>
            </a:pPr>
            <a:r>
              <a:rPr lang="nl-NL" dirty="0"/>
              <a:t>-	Acute of chronische fase van ziekte</a:t>
            </a:r>
          </a:p>
          <a:p>
            <a:pPr marL="0" indent="0">
              <a:buNone/>
            </a:pPr>
            <a:r>
              <a:rPr lang="nl-NL" dirty="0"/>
              <a:t>-	Mate waarin iemand voor zelfmanagement openstaat</a:t>
            </a:r>
          </a:p>
          <a:p>
            <a:pPr marL="0" indent="0">
              <a:buNone/>
            </a:pPr>
            <a:r>
              <a:rPr lang="nl-NL" dirty="0"/>
              <a:t>-	Beperking leeftijd: overzien complexere zaken is moeilijker</a:t>
            </a:r>
          </a:p>
          <a:p>
            <a:pPr marL="0" indent="0">
              <a:buNone/>
            </a:pPr>
            <a:r>
              <a:rPr lang="nl-NL" dirty="0"/>
              <a:t>Dit belemmert cliënten in </a:t>
            </a:r>
            <a:r>
              <a:rPr lang="nl-NL" b="1" dirty="0"/>
              <a:t>gezondheidsvaardigheden</a:t>
            </a:r>
            <a:r>
              <a:rPr lang="nl-NL" dirty="0"/>
              <a:t>: het nemen van beslissingen, het benutten van middelen, het vormen van partnerschap, actie ondernemen. </a:t>
            </a:r>
          </a:p>
          <a:p>
            <a:pPr marL="0" indent="0">
              <a:buNone/>
            </a:pPr>
            <a:endParaRPr lang="nl-NL" dirty="0"/>
          </a:p>
          <a:p>
            <a:r>
              <a:rPr lang="nl-NL" sz="1600" dirty="0"/>
              <a:t>Scene 14</a:t>
            </a:r>
          </a:p>
        </p:txBody>
      </p:sp>
      <p:pic>
        <p:nvPicPr>
          <p:cNvPr id="4" name="Afbeelding 3"/>
          <p:cNvPicPr>
            <a:picLocks noChangeAspect="1"/>
          </p:cNvPicPr>
          <p:nvPr/>
        </p:nvPicPr>
        <p:blipFill>
          <a:blip r:embed="rId2"/>
          <a:stretch>
            <a:fillRect/>
          </a:stretch>
        </p:blipFill>
        <p:spPr>
          <a:xfrm>
            <a:off x="5517557" y="1585024"/>
            <a:ext cx="3450635" cy="2060627"/>
          </a:xfrm>
          <a:prstGeom prst="rect">
            <a:avLst/>
          </a:prstGeom>
        </p:spPr>
      </p:pic>
    </p:spTree>
    <p:extLst>
      <p:ext uri="{BB962C8B-B14F-4D97-AF65-F5344CB8AC3E}">
        <p14:creationId xmlns:p14="http://schemas.microsoft.com/office/powerpoint/2010/main" val="330358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Sociale kaart</a:t>
            </a:r>
          </a:p>
        </p:txBody>
      </p:sp>
      <p:sp>
        <p:nvSpPr>
          <p:cNvPr id="3" name="Tijdelijke aanduiding voor inhoud 2"/>
          <p:cNvSpPr>
            <a:spLocks noGrp="1"/>
          </p:cNvSpPr>
          <p:nvPr>
            <p:ph idx="1"/>
          </p:nvPr>
        </p:nvSpPr>
        <p:spPr/>
        <p:txBody>
          <a:bodyPr/>
          <a:lstStyle/>
          <a:p>
            <a:pPr marL="0" indent="0">
              <a:buNone/>
            </a:pPr>
            <a:r>
              <a:rPr lang="nl-NL" dirty="0"/>
              <a:t>In het kader van gezondheidsvoorlichting en gezondheidsbevordering omvat de sociale kaart niet alleen instellingen en activiteiten uit de gezondheidszorg, maar ook uit de sectoren welzijn, sport en onderwijs.</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000" dirty="0"/>
              <a:t>Scene 16 </a:t>
            </a:r>
          </a:p>
          <a:p>
            <a:pPr marL="0" indent="0">
              <a:buNone/>
            </a:pPr>
            <a:endParaRPr lang="nl-NL" dirty="0"/>
          </a:p>
        </p:txBody>
      </p:sp>
    </p:spTree>
    <p:extLst>
      <p:ext uri="{BB962C8B-B14F-4D97-AF65-F5344CB8AC3E}">
        <p14:creationId xmlns:p14="http://schemas.microsoft.com/office/powerpoint/2010/main" val="265785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Inzet van eHealth</a:t>
            </a: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u="sng" dirty="0"/>
              <a:t>EHealth</a:t>
            </a:r>
            <a:r>
              <a:rPr lang="nl-NL" dirty="0"/>
              <a:t> = staat voor elektronische gezondheid, ofwel zorg via internet. </a:t>
            </a:r>
          </a:p>
          <a:p>
            <a:pPr marL="0" indent="0">
              <a:buNone/>
            </a:pPr>
            <a:r>
              <a:rPr lang="nl-NL" dirty="0"/>
              <a:t>‘</a:t>
            </a:r>
            <a:r>
              <a:rPr lang="nl-NL" u="sng" dirty="0" err="1"/>
              <a:t>blended</a:t>
            </a:r>
            <a:r>
              <a:rPr lang="nl-NL" u="sng" dirty="0"/>
              <a:t> care</a:t>
            </a:r>
            <a:r>
              <a:rPr lang="nl-NL" dirty="0"/>
              <a:t>’, waarbij reguliere face-</a:t>
            </a:r>
            <a:r>
              <a:rPr lang="nl-NL" dirty="0" err="1"/>
              <a:t>to</a:t>
            </a:r>
            <a:r>
              <a:rPr lang="nl-NL" dirty="0"/>
              <a:t>-face gesprekken gecombineerd worden met online interventies zoals bijvoorbeeld chat, beeldbellen, online behandelmodules en online inzage in het eigen gezondheidsdossier. </a:t>
            </a:r>
          </a:p>
          <a:p>
            <a:pPr marL="0" indent="0">
              <a:buNone/>
            </a:pPr>
            <a:r>
              <a:rPr lang="nl-NL" dirty="0"/>
              <a:t>‘</a:t>
            </a:r>
            <a:r>
              <a:rPr lang="nl-NL" u="sng" dirty="0" err="1"/>
              <a:t>mHealth</a:t>
            </a:r>
            <a:r>
              <a:rPr lang="nl-NL" dirty="0"/>
              <a:t>’ = zorg gebruiken via een tablet of smartphone. </a:t>
            </a:r>
          </a:p>
          <a:p>
            <a:pPr marL="0" indent="0">
              <a:buNone/>
            </a:pPr>
            <a:r>
              <a:rPr lang="nl-NL" dirty="0"/>
              <a:t>VWS stelde (2 juli 2014) drie doelstellingen voor de komende vijf jaar. </a:t>
            </a:r>
          </a:p>
          <a:p>
            <a:r>
              <a:rPr lang="nl-NL" dirty="0"/>
              <a:t>80 procent van de chronisch zieken </a:t>
            </a:r>
            <a:r>
              <a:rPr lang="nl-NL" u="sng" dirty="0"/>
              <a:t>inzage</a:t>
            </a:r>
            <a:r>
              <a:rPr lang="nl-NL" dirty="0"/>
              <a:t> hebben tot medische gegevens. </a:t>
            </a:r>
          </a:p>
          <a:p>
            <a:r>
              <a:rPr lang="nl-NL" dirty="0"/>
              <a:t>75 procent van de ouderen en chronisch zieken </a:t>
            </a:r>
            <a:r>
              <a:rPr lang="nl-NL" u="sng" dirty="0"/>
              <a:t>zelfstandig metingen </a:t>
            </a:r>
            <a:r>
              <a:rPr lang="nl-NL" dirty="0"/>
              <a:t>uit kunnen voeren. </a:t>
            </a:r>
          </a:p>
          <a:p>
            <a:r>
              <a:rPr lang="nl-NL" dirty="0"/>
              <a:t>iedereen die zorg en ondersteuning ontvangt de mogelijkheid hebben om 24 uur per dag via een beeldscherm met de zorgverlener te </a:t>
            </a:r>
            <a:r>
              <a:rPr lang="nl-NL" u="sng" dirty="0"/>
              <a:t>communiceren</a:t>
            </a:r>
            <a:r>
              <a:rPr lang="nl-NL" dirty="0"/>
              <a:t>. </a:t>
            </a:r>
          </a:p>
          <a:p>
            <a:pPr marL="0" indent="0">
              <a:buNone/>
            </a:pPr>
            <a:r>
              <a:rPr lang="nl-NL" dirty="0"/>
              <a:t>Er is nog onvoldoende bewijs van het effect van technologie op zelfmanagement</a:t>
            </a:r>
          </a:p>
          <a:p>
            <a:pPr marL="0" indent="0">
              <a:buNone/>
            </a:pPr>
            <a:r>
              <a:rPr lang="nl-NL" sz="1300" dirty="0"/>
              <a:t>Scene 17</a:t>
            </a:r>
          </a:p>
          <a:p>
            <a:endParaRPr lang="nl-NL" dirty="0"/>
          </a:p>
          <a:p>
            <a:endParaRPr lang="nl-NL" dirty="0"/>
          </a:p>
        </p:txBody>
      </p:sp>
    </p:spTree>
    <p:extLst>
      <p:ext uri="{BB962C8B-B14F-4D97-AF65-F5344CB8AC3E}">
        <p14:creationId xmlns:p14="http://schemas.microsoft.com/office/powerpoint/2010/main" val="296769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normAutofit fontScale="85000" lnSpcReduction="20000"/>
          </a:bodyPr>
          <a:lstStyle/>
          <a:p>
            <a:pPr marL="514350" lvl="0" indent="-514350">
              <a:buFont typeface="+mj-lt"/>
              <a:buAutoNum type="arabicPeriod"/>
            </a:pPr>
            <a:r>
              <a:rPr lang="nl-NL" dirty="0"/>
              <a:t>Wat is zelfmanagement</a:t>
            </a:r>
          </a:p>
          <a:p>
            <a:pPr marL="514350" lvl="0" indent="-514350">
              <a:buFont typeface="+mj-lt"/>
              <a:buAutoNum type="arabicPeriod"/>
            </a:pPr>
            <a:r>
              <a:rPr lang="nl-NL" dirty="0"/>
              <a:t>Zelfmanagement bij ouderen</a:t>
            </a:r>
          </a:p>
          <a:p>
            <a:pPr marL="514350" lvl="0" indent="-514350">
              <a:buFont typeface="+mj-lt"/>
              <a:buAutoNum type="arabicPeriod"/>
            </a:pPr>
            <a:r>
              <a:rPr lang="nl-NL" dirty="0"/>
              <a:t>Taak van de verpleegkundige en verzorgende</a:t>
            </a:r>
          </a:p>
          <a:p>
            <a:pPr marL="514350" lvl="0" indent="-514350">
              <a:buFont typeface="+mj-lt"/>
              <a:buAutoNum type="arabicPeriod"/>
            </a:pPr>
            <a:r>
              <a:rPr lang="nl-NL" dirty="0"/>
              <a:t>Wat zijn gezondheidsvaardigheden en hoe beoordeel je dit</a:t>
            </a:r>
          </a:p>
          <a:p>
            <a:pPr marL="514350" lvl="0" indent="-514350">
              <a:buFont typeface="+mj-lt"/>
              <a:buAutoNum type="arabicPeriod"/>
            </a:pPr>
            <a:r>
              <a:rPr lang="nl-NL" dirty="0"/>
              <a:t>CBO zelfmanagement model</a:t>
            </a:r>
          </a:p>
          <a:p>
            <a:pPr marL="514350" lvl="0" indent="-514350">
              <a:buFont typeface="+mj-lt"/>
              <a:buAutoNum type="arabicPeriod"/>
            </a:pPr>
            <a:r>
              <a:rPr lang="nl-NL" dirty="0"/>
              <a:t>Interventies</a:t>
            </a:r>
          </a:p>
          <a:p>
            <a:pPr marL="514350" lvl="0" indent="-514350">
              <a:buFont typeface="+mj-lt"/>
              <a:buAutoNum type="arabicPeriod"/>
            </a:pPr>
            <a:r>
              <a:rPr lang="nl-NL" dirty="0"/>
              <a:t>Basis motiverende gespreksvoering</a:t>
            </a:r>
          </a:p>
          <a:p>
            <a:pPr marL="514350" lvl="0" indent="-514350">
              <a:buFont typeface="+mj-lt"/>
              <a:buAutoNum type="arabicPeriod"/>
            </a:pPr>
            <a:r>
              <a:rPr lang="nl-NL" dirty="0"/>
              <a:t>Samen Beslissen</a:t>
            </a:r>
          </a:p>
          <a:p>
            <a:pPr marL="514350" lvl="0" indent="-514350">
              <a:buFont typeface="+mj-lt"/>
              <a:buAutoNum type="arabicPeriod"/>
            </a:pPr>
            <a:r>
              <a:rPr lang="nl-NL" dirty="0"/>
              <a:t>Barrières en doelen </a:t>
            </a:r>
          </a:p>
          <a:p>
            <a:pPr marL="514350" lvl="0" indent="-514350">
              <a:buFont typeface="+mj-lt"/>
              <a:buAutoNum type="arabicPeriod"/>
            </a:pPr>
            <a:r>
              <a:rPr lang="nl-NL" dirty="0"/>
              <a:t>Zelfeffectiviteit</a:t>
            </a:r>
          </a:p>
          <a:p>
            <a:pPr marL="514350" lvl="0" indent="-514350">
              <a:buFont typeface="+mj-lt"/>
              <a:buAutoNum type="arabicPeriod"/>
            </a:pPr>
            <a:r>
              <a:rPr lang="nl-NL" dirty="0"/>
              <a:t>Sociale kaart</a:t>
            </a:r>
          </a:p>
          <a:p>
            <a:pPr marL="514350" indent="-514350">
              <a:buFont typeface="+mj-lt"/>
              <a:buAutoNum type="arabicPeriod"/>
            </a:pPr>
            <a:r>
              <a:rPr lang="nl-NL" dirty="0"/>
              <a:t>Inzet van eHealth</a:t>
            </a:r>
          </a:p>
          <a:p>
            <a:endParaRPr lang="nl-NL" dirty="0"/>
          </a:p>
        </p:txBody>
      </p:sp>
    </p:spTree>
    <p:extLst>
      <p:ext uri="{BB962C8B-B14F-4D97-AF65-F5344CB8AC3E}">
        <p14:creationId xmlns:p14="http://schemas.microsoft.com/office/powerpoint/2010/main" val="36470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32A7B-B9D6-CD69-DA6C-22E0200263D9}"/>
              </a:ext>
            </a:extLst>
          </p:cNvPr>
          <p:cNvSpPr>
            <a:spLocks noGrp="1"/>
          </p:cNvSpPr>
          <p:nvPr>
            <p:ph type="title"/>
          </p:nvPr>
        </p:nvSpPr>
        <p:spPr/>
        <p:txBody>
          <a:bodyPr/>
          <a:lstStyle/>
          <a:p>
            <a:r>
              <a:rPr lang="nl-NL" dirty="0"/>
              <a:t>Zelfmanagement en samen beslissen: waarom is dit nu zo belangrijk?</a:t>
            </a:r>
          </a:p>
        </p:txBody>
      </p:sp>
      <p:sp>
        <p:nvSpPr>
          <p:cNvPr id="3" name="Tijdelijke aanduiding voor inhoud 2">
            <a:extLst>
              <a:ext uri="{FF2B5EF4-FFF2-40B4-BE49-F238E27FC236}">
                <a16:creationId xmlns:a16="http://schemas.microsoft.com/office/drawing/2014/main" id="{80794308-CD74-BD5C-2576-AE95FAFB9A0F}"/>
              </a:ext>
            </a:extLst>
          </p:cNvPr>
          <p:cNvSpPr>
            <a:spLocks noGrp="1"/>
          </p:cNvSpPr>
          <p:nvPr>
            <p:ph idx="1"/>
          </p:nvPr>
        </p:nvSpPr>
        <p:spPr/>
        <p:txBody>
          <a:bodyPr/>
          <a:lstStyle/>
          <a:p>
            <a:r>
              <a:rPr lang="nl-NL" dirty="0"/>
              <a:t>Mensen leven langer; toename aan chronische ziekten</a:t>
            </a:r>
          </a:p>
          <a:p>
            <a:r>
              <a:rPr lang="nl-NL" dirty="0"/>
              <a:t>Gezondheidszorg biedt steeds meer mogelijkheden in behandeling</a:t>
            </a:r>
          </a:p>
          <a:p>
            <a:r>
              <a:rPr lang="nl-NL" dirty="0"/>
              <a:t>Verandering van aandacht voor ziekte naar aandacht voor gezondheid en mogelijkheden (positieve gezondheid; Huber e.a. 2011)</a:t>
            </a:r>
          </a:p>
          <a:p>
            <a:r>
              <a:rPr lang="nl-NL" dirty="0"/>
              <a:t>Mensen zijn mondiger, </a:t>
            </a:r>
            <a:r>
              <a:rPr lang="nl-NL" dirty="0" err="1"/>
              <a:t>patiëntenrechten</a:t>
            </a:r>
            <a:r>
              <a:rPr lang="nl-NL" dirty="0"/>
              <a:t> zijn wettelijk vastgelegd</a:t>
            </a:r>
          </a:p>
          <a:p>
            <a:r>
              <a:rPr lang="nl-NL" dirty="0"/>
              <a:t>Meer betrokkenheid van naasten</a:t>
            </a:r>
          </a:p>
          <a:p>
            <a:r>
              <a:rPr lang="nl-NL" dirty="0"/>
              <a:t>Grenzen aan mogelijkheden in zorg ; financiele grenzen en personeel</a:t>
            </a:r>
          </a:p>
        </p:txBody>
      </p:sp>
    </p:spTree>
    <p:extLst>
      <p:ext uri="{BB962C8B-B14F-4D97-AF65-F5344CB8AC3E}">
        <p14:creationId xmlns:p14="http://schemas.microsoft.com/office/powerpoint/2010/main" val="71894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is zelfmanagement</a:t>
            </a:r>
            <a:br>
              <a:rPr lang="nl-NL" dirty="0"/>
            </a:br>
            <a:br>
              <a:rPr lang="nl-NL" dirty="0"/>
            </a:b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dirty="0"/>
          </a:p>
          <a:p>
            <a:pPr marL="0" indent="0">
              <a:buNone/>
            </a:pPr>
            <a:r>
              <a:rPr lang="nl-NL" dirty="0"/>
              <a:t>Zelfmanagement bestaat uit </a:t>
            </a:r>
            <a:r>
              <a:rPr lang="nl-NL" u="sng" dirty="0"/>
              <a:t>handelingen</a:t>
            </a:r>
            <a:r>
              <a:rPr lang="nl-NL" dirty="0"/>
              <a:t> die elke patiënt met een chronische ziekte toepast om te kunnen </a:t>
            </a:r>
            <a:r>
              <a:rPr lang="nl-NL" u="sng" dirty="0"/>
              <a:t>omgaan met zijn ziekte en bijhorende effecten</a:t>
            </a:r>
            <a:r>
              <a:rPr lang="nl-NL" dirty="0"/>
              <a:t>. Hij </a:t>
            </a:r>
            <a:r>
              <a:rPr lang="nl-NL" u="sng" dirty="0"/>
              <a:t>streeft </a:t>
            </a:r>
            <a:r>
              <a:rPr lang="nl-NL" dirty="0"/>
              <a:t>daarbij naar een </a:t>
            </a:r>
            <a:r>
              <a:rPr lang="nl-NL" u="sng" dirty="0"/>
              <a:t>optimale levensstijl</a:t>
            </a:r>
            <a:endParaRPr lang="nl-NL" dirty="0"/>
          </a:p>
          <a:p>
            <a:pPr marL="0" indent="0">
              <a:buNone/>
            </a:pPr>
            <a:endParaRPr lang="nl-NL" dirty="0"/>
          </a:p>
          <a:p>
            <a:pPr marL="0" indent="0">
              <a:buNone/>
            </a:pPr>
            <a:r>
              <a:rPr lang="nl-NL" u="sng" dirty="0"/>
              <a:t>Gezondheidsvaardigheden</a:t>
            </a:r>
            <a:r>
              <a:rPr lang="nl-NL" dirty="0"/>
              <a:t>: dat zijn vaardigheden die worden gebruikt om informatie over gezondheid te verkrijgen, te begrijpen, te beoordelen en te gebruiken bij beslissingen. </a:t>
            </a:r>
          </a:p>
          <a:p>
            <a:pPr marL="0" indent="0">
              <a:buNone/>
            </a:pPr>
            <a:r>
              <a:rPr lang="nl-NL" dirty="0"/>
              <a:t>Voorbeelden: bellen, zoeken op het internet, contact leggen met zorgverleners, plannen. </a:t>
            </a:r>
          </a:p>
          <a:p>
            <a:pPr marL="0" indent="0">
              <a:buNone/>
            </a:pPr>
            <a:r>
              <a:rPr lang="nl-NL" sz="1100" dirty="0"/>
              <a:t>Scene 12</a:t>
            </a:r>
          </a:p>
          <a:p>
            <a:r>
              <a:rPr lang="nl-NL" sz="5400" dirty="0">
                <a:hlinkClick r:id="rId2"/>
              </a:rPr>
              <a:t>wat is zelfmanagement? </a:t>
            </a:r>
            <a:endParaRPr lang="nl-NL" sz="5400" dirty="0"/>
          </a:p>
        </p:txBody>
      </p:sp>
      <p:pic>
        <p:nvPicPr>
          <p:cNvPr id="4" name="Afbeelding 3"/>
          <p:cNvPicPr>
            <a:picLocks noChangeAspect="1"/>
          </p:cNvPicPr>
          <p:nvPr/>
        </p:nvPicPr>
        <p:blipFill>
          <a:blip r:embed="rId3"/>
          <a:stretch>
            <a:fillRect/>
          </a:stretch>
        </p:blipFill>
        <p:spPr>
          <a:xfrm>
            <a:off x="5859877" y="241859"/>
            <a:ext cx="3524348" cy="2056282"/>
          </a:xfrm>
          <a:prstGeom prst="rect">
            <a:avLst/>
          </a:prstGeom>
        </p:spPr>
      </p:pic>
    </p:spTree>
    <p:extLst>
      <p:ext uri="{BB962C8B-B14F-4D97-AF65-F5344CB8AC3E}">
        <p14:creationId xmlns:p14="http://schemas.microsoft.com/office/powerpoint/2010/main" val="122095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Zelfmanagement bij ouderen</a:t>
            </a:r>
          </a:p>
        </p:txBody>
      </p:sp>
      <p:sp>
        <p:nvSpPr>
          <p:cNvPr id="3" name="Tijdelijke aanduiding voor inhoud 2"/>
          <p:cNvSpPr>
            <a:spLocks noGrp="1"/>
          </p:cNvSpPr>
          <p:nvPr>
            <p:ph idx="1"/>
          </p:nvPr>
        </p:nvSpPr>
        <p:spPr>
          <a:xfrm>
            <a:off x="677334" y="1635071"/>
            <a:ext cx="8596668" cy="4406291"/>
          </a:xfrm>
        </p:spPr>
        <p:txBody>
          <a:bodyPr/>
          <a:lstStyle/>
          <a:p>
            <a:pPr marL="0" indent="0">
              <a:buNone/>
            </a:pPr>
            <a:r>
              <a:rPr lang="nl-NL" dirty="0"/>
              <a:t>Voor ouderen zijn er meer barrières.</a:t>
            </a:r>
          </a:p>
          <a:p>
            <a:pPr marL="0" indent="0">
              <a:buNone/>
            </a:pPr>
            <a:r>
              <a:rPr lang="nl-NL" dirty="0"/>
              <a:t>Door</a:t>
            </a:r>
          </a:p>
          <a:p>
            <a:pPr>
              <a:buFont typeface="Wingdings" panose="05000000000000000000" pitchFamily="2" charset="2"/>
              <a:buChar char="Ø"/>
            </a:pPr>
            <a:r>
              <a:rPr lang="nl-NL" dirty="0"/>
              <a:t>fysieke achteruitgang</a:t>
            </a:r>
          </a:p>
          <a:p>
            <a:pPr>
              <a:buFont typeface="Wingdings" panose="05000000000000000000" pitchFamily="2" charset="2"/>
              <a:buChar char="Ø"/>
            </a:pPr>
            <a:r>
              <a:rPr lang="nl-NL" dirty="0"/>
              <a:t>veranderende rol</a:t>
            </a:r>
          </a:p>
          <a:p>
            <a:pPr>
              <a:buFont typeface="Wingdings" panose="05000000000000000000" pitchFamily="2" charset="2"/>
              <a:buChar char="Ø"/>
            </a:pPr>
            <a:r>
              <a:rPr lang="nl-NL" dirty="0"/>
              <a:t>ander levensperspectief</a:t>
            </a:r>
          </a:p>
          <a:p>
            <a:endParaRPr lang="nl-NL" dirty="0"/>
          </a:p>
          <a:p>
            <a:endParaRPr lang="nl-NL" dirty="0"/>
          </a:p>
          <a:p>
            <a:pPr marL="0" indent="0">
              <a:buNone/>
            </a:pPr>
            <a:r>
              <a:rPr lang="nl-NL" sz="1000" dirty="0"/>
              <a:t>Scene 12</a:t>
            </a:r>
          </a:p>
        </p:txBody>
      </p:sp>
      <p:pic>
        <p:nvPicPr>
          <p:cNvPr id="5" name="Afbeelding 4"/>
          <p:cNvPicPr>
            <a:picLocks noChangeAspect="1"/>
          </p:cNvPicPr>
          <p:nvPr/>
        </p:nvPicPr>
        <p:blipFill>
          <a:blip r:embed="rId2"/>
          <a:stretch>
            <a:fillRect/>
          </a:stretch>
        </p:blipFill>
        <p:spPr>
          <a:xfrm>
            <a:off x="2311826" y="3838216"/>
            <a:ext cx="5909623" cy="2828283"/>
          </a:xfrm>
          <a:prstGeom prst="rect">
            <a:avLst/>
          </a:prstGeom>
        </p:spPr>
      </p:pic>
    </p:spTree>
    <p:extLst>
      <p:ext uri="{BB962C8B-B14F-4D97-AF65-F5344CB8AC3E}">
        <p14:creationId xmlns:p14="http://schemas.microsoft.com/office/powerpoint/2010/main" val="388950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Taak van de verpleegkundige en verzorgende </a:t>
            </a:r>
          </a:p>
        </p:txBody>
      </p:sp>
      <p:sp>
        <p:nvSpPr>
          <p:cNvPr id="3" name="Tijdelijke aanduiding voor inhoud 2"/>
          <p:cNvSpPr>
            <a:spLocks noGrp="1"/>
          </p:cNvSpPr>
          <p:nvPr>
            <p:ph idx="1"/>
          </p:nvPr>
        </p:nvSpPr>
        <p:spPr/>
        <p:txBody>
          <a:bodyPr/>
          <a:lstStyle/>
          <a:p>
            <a:pPr marL="0" indent="0">
              <a:buNone/>
            </a:pPr>
            <a:r>
              <a:rPr lang="nl-NL" dirty="0"/>
              <a:t>Ondersteuning van zelfmanagement is zowel basisattitude als toepassen van  specifieke interventies. </a:t>
            </a:r>
          </a:p>
          <a:p>
            <a:endParaRPr lang="nl-NL" dirty="0"/>
          </a:p>
          <a:p>
            <a:pPr marL="0" indent="0">
              <a:buNone/>
            </a:pPr>
            <a:r>
              <a:rPr lang="nl-NL" dirty="0"/>
              <a:t>Zelfmanagement ondersteuning is op maat en bepaald door:</a:t>
            </a:r>
          </a:p>
          <a:p>
            <a:pPr>
              <a:buFont typeface="Wingdings" panose="05000000000000000000" pitchFamily="2" charset="2"/>
              <a:buChar char="Ø"/>
            </a:pPr>
            <a:r>
              <a:rPr lang="nl-NL" dirty="0"/>
              <a:t>mate van gezondheidsvaardigheden </a:t>
            </a:r>
          </a:p>
          <a:p>
            <a:pPr>
              <a:buFont typeface="Wingdings" panose="05000000000000000000" pitchFamily="2" charset="2"/>
              <a:buChar char="Ø"/>
            </a:pPr>
            <a:r>
              <a:rPr lang="nl-NL" dirty="0"/>
              <a:t>welke doelen zijn haalbaar </a:t>
            </a:r>
          </a:p>
          <a:p>
            <a:pPr>
              <a:buFont typeface="Wingdings" panose="05000000000000000000" pitchFamily="2" charset="2"/>
              <a:buChar char="Ø"/>
            </a:pPr>
            <a:r>
              <a:rPr lang="nl-NL" dirty="0"/>
              <a:t>Welke mogelijke barrières</a:t>
            </a:r>
          </a:p>
          <a:p>
            <a:pPr marL="0" indent="0">
              <a:buNone/>
            </a:pPr>
            <a:r>
              <a:rPr lang="nl-NL" sz="1000" dirty="0"/>
              <a:t>Scene 12</a:t>
            </a:r>
          </a:p>
        </p:txBody>
      </p:sp>
      <p:pic>
        <p:nvPicPr>
          <p:cNvPr id="4" name="Afbeelding 3"/>
          <p:cNvPicPr>
            <a:picLocks noChangeAspect="1"/>
          </p:cNvPicPr>
          <p:nvPr/>
        </p:nvPicPr>
        <p:blipFill>
          <a:blip r:embed="rId2"/>
          <a:stretch>
            <a:fillRect/>
          </a:stretch>
        </p:blipFill>
        <p:spPr>
          <a:xfrm>
            <a:off x="4788507" y="3942601"/>
            <a:ext cx="4846740" cy="2645893"/>
          </a:xfrm>
          <a:prstGeom prst="rect">
            <a:avLst/>
          </a:prstGeom>
        </p:spPr>
      </p:pic>
    </p:spTree>
    <p:extLst>
      <p:ext uri="{BB962C8B-B14F-4D97-AF65-F5344CB8AC3E}">
        <p14:creationId xmlns:p14="http://schemas.microsoft.com/office/powerpoint/2010/main" val="39213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br>
              <a:rPr lang="nl-NL" dirty="0"/>
            </a:br>
            <a:endParaRPr lang="nl-NL" dirty="0"/>
          </a:p>
        </p:txBody>
      </p:sp>
      <p:pic>
        <p:nvPicPr>
          <p:cNvPr id="4" name="Tijdelijke aanduiding voor inhoud 3"/>
          <p:cNvPicPr>
            <a:picLocks noGrp="1" noChangeAspect="1"/>
          </p:cNvPicPr>
          <p:nvPr>
            <p:ph idx="1"/>
          </p:nvPr>
        </p:nvPicPr>
        <p:blipFill>
          <a:blip r:embed="rId2"/>
          <a:stretch>
            <a:fillRect/>
          </a:stretch>
        </p:blipFill>
        <p:spPr>
          <a:xfrm>
            <a:off x="251447" y="1046136"/>
            <a:ext cx="5854885" cy="5408908"/>
          </a:xfrm>
          <a:prstGeom prst="rect">
            <a:avLst/>
          </a:prstGeom>
        </p:spPr>
      </p:pic>
      <p:sp>
        <p:nvSpPr>
          <p:cNvPr id="5" name="Rechthoek 4"/>
          <p:cNvSpPr/>
          <p:nvPr/>
        </p:nvSpPr>
        <p:spPr>
          <a:xfrm>
            <a:off x="697424" y="286719"/>
            <a:ext cx="8446576" cy="646331"/>
          </a:xfrm>
          <a:prstGeom prst="rect">
            <a:avLst/>
          </a:prstGeom>
        </p:spPr>
        <p:txBody>
          <a:bodyPr wrap="square">
            <a:spAutoFit/>
          </a:bodyPr>
          <a:lstStyle/>
          <a:p>
            <a:r>
              <a:rPr lang="nl-NL" dirty="0"/>
              <a:t>Zelfmanagement ondersteuning vindt plaats als de relatie met de hulpverlener gebaseerd is op respect/vertrouwen, partnerschap en communicatie </a:t>
            </a:r>
          </a:p>
        </p:txBody>
      </p:sp>
      <p:sp>
        <p:nvSpPr>
          <p:cNvPr id="6" name="Rechthoek 5"/>
          <p:cNvSpPr/>
          <p:nvPr/>
        </p:nvSpPr>
        <p:spPr>
          <a:xfrm>
            <a:off x="5989228" y="4344123"/>
            <a:ext cx="3990814" cy="1477328"/>
          </a:xfrm>
          <a:prstGeom prst="rect">
            <a:avLst/>
          </a:prstGeom>
        </p:spPr>
        <p:txBody>
          <a:bodyPr wrap="square">
            <a:spAutoFit/>
          </a:bodyPr>
          <a:lstStyle/>
          <a:p>
            <a:r>
              <a:rPr lang="nl-NL" dirty="0"/>
              <a:t>De benodigde competenties zijn aangegeven in de tweede schil; vermogen tot kennisoverdracht, coach vaardigheden en wegwijzer in voorzieningen. </a:t>
            </a:r>
          </a:p>
        </p:txBody>
      </p:sp>
      <p:cxnSp>
        <p:nvCxnSpPr>
          <p:cNvPr id="8" name="Rechte verbindingslijn met pijl 7"/>
          <p:cNvCxnSpPr/>
          <p:nvPr/>
        </p:nvCxnSpPr>
        <p:spPr>
          <a:xfrm>
            <a:off x="2696705" y="933050"/>
            <a:ext cx="743919" cy="2151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Rechte verbindingslijn met pijl 9"/>
          <p:cNvCxnSpPr/>
          <p:nvPr/>
        </p:nvCxnSpPr>
        <p:spPr>
          <a:xfrm flipH="1" flipV="1">
            <a:off x="4750231" y="3750590"/>
            <a:ext cx="2967925" cy="480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208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NL" i="1" dirty="0"/>
              <a:t>Samen Beslissen: nodig bij zelfmanagement</a:t>
            </a:r>
            <a:br>
              <a:rPr lang="nl-NL" i="1" dirty="0"/>
            </a:br>
            <a:br>
              <a:rPr lang="nl-NL" i="1" dirty="0"/>
            </a:br>
            <a:br>
              <a:rPr lang="nl-NL" i="1" dirty="0"/>
            </a:br>
            <a:br>
              <a:rPr lang="nl-NL" i="1" dirty="0"/>
            </a:br>
            <a:br>
              <a:rPr lang="nl-NL" i="1" dirty="0"/>
            </a:br>
            <a:br>
              <a:rPr lang="nl-NL" i="1" dirty="0"/>
            </a:br>
            <a:br>
              <a:rPr lang="nl-NL" i="1" dirty="0"/>
            </a:br>
            <a:br>
              <a:rPr lang="nl-NL" i="1" dirty="0"/>
            </a:br>
            <a:br>
              <a:rPr lang="nl-NL" dirty="0"/>
            </a:br>
            <a:endParaRPr lang="nl-NL" dirty="0"/>
          </a:p>
        </p:txBody>
      </p:sp>
      <p:sp>
        <p:nvSpPr>
          <p:cNvPr id="3" name="Tijdelijke aanduiding voor inhoud 2"/>
          <p:cNvSpPr>
            <a:spLocks noGrp="1"/>
          </p:cNvSpPr>
          <p:nvPr>
            <p:ph idx="1"/>
          </p:nvPr>
        </p:nvSpPr>
        <p:spPr>
          <a:xfrm>
            <a:off x="677334" y="1459685"/>
            <a:ext cx="8596668" cy="4581678"/>
          </a:xfrm>
        </p:spPr>
        <p:txBody>
          <a:bodyPr>
            <a:normAutofit/>
          </a:bodyPr>
          <a:lstStyle/>
          <a:p>
            <a:pPr marL="0" indent="0">
              <a:buNone/>
            </a:pPr>
            <a:r>
              <a:rPr lang="nl-NL" dirty="0"/>
              <a:t>Samen Beslissen is </a:t>
            </a:r>
            <a:r>
              <a:rPr kumimoji="0" lang="nl-NL" altLang="nl-NL" sz="1800"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een proces waarin beslissingen gezamenlijk worden genomen, waarbij betrouwbare informatie over verschillende opties op een toegankelijke manier wordt gedeeld, met name in situaties waarin persoonlijke omstandigheden en overwegingen van patiënten en hun families een belangrijke rol spelen bij beslissingen. </a:t>
            </a:r>
            <a:endParaRPr kumimoji="0" lang="nl-NL" altLang="nl-NL" sz="1050" b="0" i="0" u="none" strike="noStrike" cap="none" normalizeH="0" baseline="0" dirty="0">
              <a:ln>
                <a:noFill/>
              </a:ln>
              <a:solidFill>
                <a:schemeClr val="tx1"/>
              </a:solidFill>
              <a:effectLst/>
            </a:endParaRPr>
          </a:p>
          <a:p>
            <a:pPr marL="0" indent="0">
              <a:buNone/>
            </a:pPr>
            <a:endParaRPr lang="nl-NL" dirty="0"/>
          </a:p>
          <a:p>
            <a:endParaRPr lang="nl-NL" dirty="0"/>
          </a:p>
          <a:p>
            <a:endParaRPr lang="nl-NL" dirty="0"/>
          </a:p>
          <a:p>
            <a:endParaRPr lang="nl-NL" dirty="0"/>
          </a:p>
          <a:p>
            <a:r>
              <a:rPr lang="nl-NL" sz="1000" dirty="0"/>
              <a:t>Scene 13</a:t>
            </a:r>
          </a:p>
        </p:txBody>
      </p:sp>
      <p:pic>
        <p:nvPicPr>
          <p:cNvPr id="5" name="Afbeelding 4">
            <a:extLst>
              <a:ext uri="{FF2B5EF4-FFF2-40B4-BE49-F238E27FC236}">
                <a16:creationId xmlns:a16="http://schemas.microsoft.com/office/drawing/2014/main" id="{A86695D6-A6D1-2E98-28DF-A28856DD86E5}"/>
              </a:ext>
            </a:extLst>
          </p:cNvPr>
          <p:cNvPicPr>
            <a:picLocks noChangeAspect="1"/>
          </p:cNvPicPr>
          <p:nvPr/>
        </p:nvPicPr>
        <p:blipFill>
          <a:blip r:embed="rId2"/>
          <a:stretch>
            <a:fillRect/>
          </a:stretch>
        </p:blipFill>
        <p:spPr>
          <a:xfrm>
            <a:off x="2170546" y="3207327"/>
            <a:ext cx="6096000" cy="2901696"/>
          </a:xfrm>
          <a:prstGeom prst="rect">
            <a:avLst/>
          </a:prstGeom>
        </p:spPr>
      </p:pic>
    </p:spTree>
    <p:extLst>
      <p:ext uri="{BB962C8B-B14F-4D97-AF65-F5344CB8AC3E}">
        <p14:creationId xmlns:p14="http://schemas.microsoft.com/office/powerpoint/2010/main" val="343083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32B06-AC62-61E1-9440-6F08D579405E}"/>
              </a:ext>
            </a:extLst>
          </p:cNvPr>
          <p:cNvSpPr>
            <a:spLocks noGrp="1"/>
          </p:cNvSpPr>
          <p:nvPr>
            <p:ph type="title"/>
          </p:nvPr>
        </p:nvSpPr>
        <p:spPr/>
        <p:txBody>
          <a:bodyPr/>
          <a:lstStyle/>
          <a:p>
            <a:r>
              <a:rPr lang="nl-NL" dirty="0"/>
              <a:t>Waarom is samen beslissen belangrijk?</a:t>
            </a:r>
          </a:p>
        </p:txBody>
      </p:sp>
      <p:sp>
        <p:nvSpPr>
          <p:cNvPr id="4" name="Rectangle 1">
            <a:extLst>
              <a:ext uri="{FF2B5EF4-FFF2-40B4-BE49-F238E27FC236}">
                <a16:creationId xmlns:a16="http://schemas.microsoft.com/office/drawing/2014/main" id="{CBB8B544-70B4-B6A2-C433-7DF325E1EE0D}"/>
              </a:ext>
            </a:extLst>
          </p:cNvPr>
          <p:cNvSpPr>
            <a:spLocks noGrp="1" noChangeArrowheads="1"/>
          </p:cNvSpPr>
          <p:nvPr>
            <p:ph idx="1"/>
          </p:nvPr>
        </p:nvSpPr>
        <p:spPr bwMode="auto">
          <a:xfrm>
            <a:off x="614444" y="1418418"/>
            <a:ext cx="85966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sng"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Als zorgverleners samen met hun patiënten beslissingen nemen, leidt dat tot: </a:t>
            </a:r>
            <a:endParaRPr kumimoji="0" lang="nl-NL" altLang="nl-NL"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beslissingen die aansluiten bij wat patiënten belangrijk vinden;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beter geïnformeerde patiënten;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beter begrip van eventuele risico’s bij de patiënten;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patiënten die zich zekerder over de genomen besluiten voelen;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patiënten die meer gemotiveerd zijn om de behandeling, therapie of interventie te volgen. </a:t>
            </a:r>
            <a:b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b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sng"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Daarnaast ervaren zorgverleners uit verschillende beroepsgroepen:</a:t>
            </a:r>
            <a:endParaRPr kumimoji="0" lang="nl-NL" altLang="nl-NL" b="0"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de relaties met patiënten en hun naasten betekenisvoller zijn;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zorg verlenen die gericht is op kwaliteit van leven; </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van betekenis zijn in hun werk;</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werkplezier hebben;</a:t>
            </a:r>
            <a:endParaRPr kumimoji="0" lang="nl-NL" altLang="nl-NL"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0" u="none" strike="noStrike" cap="none" normalizeH="0" baseline="0" dirty="0">
                <a:ln>
                  <a:noFill/>
                </a:ln>
                <a:solidFill>
                  <a:schemeClr val="tx1"/>
                </a:solidFill>
                <a:effectLst/>
                <a:latin typeface="HK Grotesk"/>
                <a:ea typeface="Times New Roman" panose="02020603050405020304" pitchFamily="18" charset="0"/>
                <a:cs typeface="Times New Roman" panose="02020603050405020304" pitchFamily="18" charset="0"/>
              </a:rPr>
              <a:t>dat ze meer tevredenheid van hun werk ondervinden.</a:t>
            </a:r>
            <a:endParaRPr kumimoji="0" lang="nl-NL" altLang="nl-N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256487"/>
      </p:ext>
    </p:extLst>
  </p:cSld>
  <p:clrMapOvr>
    <a:masterClrMapping/>
  </p:clrMapOvr>
</p:sld>
</file>

<file path=ppt/theme/theme1.xml><?xml version="1.0" encoding="utf-8"?>
<a:theme xmlns:a="http://schemas.openxmlformats.org/drawingml/2006/main" name="Facet">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1594</TotalTime>
  <Words>795</Words>
  <Application>Microsoft Office PowerPoint</Application>
  <PresentationFormat>Breedbeeld</PresentationFormat>
  <Paragraphs>110</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HK Grotesk</vt:lpstr>
      <vt:lpstr>Trebuchet MS</vt:lpstr>
      <vt:lpstr>Wingdings</vt:lpstr>
      <vt:lpstr>Wingdings 3</vt:lpstr>
      <vt:lpstr>Facet</vt:lpstr>
      <vt:lpstr>Zelfmanagement</vt:lpstr>
      <vt:lpstr>Inhoud</vt:lpstr>
      <vt:lpstr>Zelfmanagement en samen beslissen: waarom is dit nu zo belangrijk?</vt:lpstr>
      <vt:lpstr>Wat is zelfmanagement  </vt:lpstr>
      <vt:lpstr>Zelfmanagement bij ouderen</vt:lpstr>
      <vt:lpstr>Taak van de verpleegkundige en verzorgende </vt:lpstr>
      <vt:lpstr> </vt:lpstr>
      <vt:lpstr>Samen Beslissen: nodig bij zelfmanagement         </vt:lpstr>
      <vt:lpstr>Waarom is samen beslissen belangrijk?</vt:lpstr>
      <vt:lpstr>Effect van zelfmanagement ondersteuning</vt:lpstr>
      <vt:lpstr>Observatie en rapportage</vt:lpstr>
      <vt:lpstr>Sociale kaart</vt:lpstr>
      <vt:lpstr>Inzet van eHealth </vt:lpstr>
    </vt:vector>
  </TitlesOfParts>
  <Company>ROCvA-ROCF-VOVA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Zelfmanagement</dc:title>
  <dc:creator>alice bakker</dc:creator>
  <cp:lastModifiedBy>Alice Bakker</cp:lastModifiedBy>
  <cp:revision>22</cp:revision>
  <dcterms:created xsi:type="dcterms:W3CDTF">2015-08-12T14:45:28Z</dcterms:created>
  <dcterms:modified xsi:type="dcterms:W3CDTF">2023-08-06T14:05:54Z</dcterms:modified>
</cp:coreProperties>
</file>